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FC0B8-86A0-4DB1-AC11-A444F6976C0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96FA28-EFE8-4B1E-867E-8211117F0D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Provide rates for meals or hourly labour that are competitive and in line with local market norms.</a:t>
          </a:r>
        </a:p>
      </dgm:t>
    </dgm:pt>
    <dgm:pt modelId="{FC99C638-1226-406A-9921-7B5E76D00ECB}" type="parTrans" cxnId="{6A4FC6CB-CD81-4C8D-B5E3-5F5F86CAB49A}">
      <dgm:prSet/>
      <dgm:spPr/>
      <dgm:t>
        <a:bodyPr/>
        <a:lstStyle/>
        <a:p>
          <a:endParaRPr lang="en-US"/>
        </a:p>
      </dgm:t>
    </dgm:pt>
    <dgm:pt modelId="{2621B106-46AF-4387-A334-93B40D02FBD3}" type="sibTrans" cxnId="{6A4FC6CB-CD81-4C8D-B5E3-5F5F86CAB49A}">
      <dgm:prSet/>
      <dgm:spPr/>
      <dgm:t>
        <a:bodyPr/>
        <a:lstStyle/>
        <a:p>
          <a:endParaRPr lang="en-US"/>
        </a:p>
      </dgm:t>
    </dgm:pt>
    <dgm:pt modelId="{5935E48A-C9D1-40A2-B756-F2AF53BD08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Think about providing chefs with performance-based rewards based on order volume and customer feedback.</a:t>
          </a:r>
        </a:p>
      </dgm:t>
    </dgm:pt>
    <dgm:pt modelId="{EDE3C8FE-201F-4142-9A24-0FE95CE99375}" type="parTrans" cxnId="{54E7C969-C0B7-4F3B-958F-A5CACD26F051}">
      <dgm:prSet/>
      <dgm:spPr/>
      <dgm:t>
        <a:bodyPr/>
        <a:lstStyle/>
        <a:p>
          <a:endParaRPr lang="en-US"/>
        </a:p>
      </dgm:t>
    </dgm:pt>
    <dgm:pt modelId="{07076ADF-AF7A-4029-96F5-6264A712DA7B}" type="sibTrans" cxnId="{54E7C969-C0B7-4F3B-958F-A5CACD26F051}">
      <dgm:prSet/>
      <dgm:spPr/>
      <dgm:t>
        <a:bodyPr/>
        <a:lstStyle/>
        <a:p>
          <a:endParaRPr lang="en-US"/>
        </a:p>
      </dgm:t>
    </dgm:pt>
    <dgm:pt modelId="{379238C7-54D0-431A-A8B0-F3444823F088}" type="pres">
      <dgm:prSet presAssocID="{67CFC0B8-86A0-4DB1-AC11-A444F6976C08}" presName="root" presStyleCnt="0">
        <dgm:presLayoutVars>
          <dgm:dir/>
          <dgm:resizeHandles val="exact"/>
        </dgm:presLayoutVars>
      </dgm:prSet>
      <dgm:spPr/>
    </dgm:pt>
    <dgm:pt modelId="{41D8953D-303A-4D8F-95E3-C81DE7606BC9}" type="pres">
      <dgm:prSet presAssocID="{6696FA28-EFE8-4B1E-867E-8211117F0D9C}" presName="compNode" presStyleCnt="0"/>
      <dgm:spPr/>
    </dgm:pt>
    <dgm:pt modelId="{799D0B62-2C8E-4E62-BBE5-DF88D04CADD5}" type="pres">
      <dgm:prSet presAssocID="{6696FA28-EFE8-4B1E-867E-8211117F0D9C}" presName="bgRect" presStyleLbl="bgShp" presStyleIdx="0" presStyleCnt="2"/>
      <dgm:spPr/>
    </dgm:pt>
    <dgm:pt modelId="{BC8FC2A6-A57E-48D3-BAFD-CE0B4F9107B9}" type="pres">
      <dgm:prSet presAssocID="{6696FA28-EFE8-4B1E-867E-8211117F0D9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iter"/>
        </a:ext>
      </dgm:extLst>
    </dgm:pt>
    <dgm:pt modelId="{15E98410-E460-45FA-B156-66A69ED49840}" type="pres">
      <dgm:prSet presAssocID="{6696FA28-EFE8-4B1E-867E-8211117F0D9C}" presName="spaceRect" presStyleCnt="0"/>
      <dgm:spPr/>
    </dgm:pt>
    <dgm:pt modelId="{F1B2B2D2-6C6E-4338-9A2C-D38774E7E56F}" type="pres">
      <dgm:prSet presAssocID="{6696FA28-EFE8-4B1E-867E-8211117F0D9C}" presName="parTx" presStyleLbl="revTx" presStyleIdx="0" presStyleCnt="2">
        <dgm:presLayoutVars>
          <dgm:chMax val="0"/>
          <dgm:chPref val="0"/>
        </dgm:presLayoutVars>
      </dgm:prSet>
      <dgm:spPr/>
    </dgm:pt>
    <dgm:pt modelId="{B6DA765B-FE01-4823-B103-3A9C22FC616B}" type="pres">
      <dgm:prSet presAssocID="{2621B106-46AF-4387-A334-93B40D02FBD3}" presName="sibTrans" presStyleCnt="0"/>
      <dgm:spPr/>
    </dgm:pt>
    <dgm:pt modelId="{D23ACD68-36A6-4C94-B5F7-CDC64D989632}" type="pres">
      <dgm:prSet presAssocID="{5935E48A-C9D1-40A2-B756-F2AF53BD08FB}" presName="compNode" presStyleCnt="0"/>
      <dgm:spPr/>
    </dgm:pt>
    <dgm:pt modelId="{B2049C8D-169F-4B01-A5B4-386BCA8A382B}" type="pres">
      <dgm:prSet presAssocID="{5935E48A-C9D1-40A2-B756-F2AF53BD08FB}" presName="bgRect" presStyleLbl="bgShp" presStyleIdx="1" presStyleCnt="2"/>
      <dgm:spPr/>
    </dgm:pt>
    <dgm:pt modelId="{8A5FAD8E-FADD-476D-BEB0-61EDEAB58AAB}" type="pres">
      <dgm:prSet presAssocID="{5935E48A-C9D1-40A2-B756-F2AF53BD08F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FD4D2635-7C02-4735-BC97-2F60CCA6E0D7}" type="pres">
      <dgm:prSet presAssocID="{5935E48A-C9D1-40A2-B756-F2AF53BD08FB}" presName="spaceRect" presStyleCnt="0"/>
      <dgm:spPr/>
    </dgm:pt>
    <dgm:pt modelId="{CD35FDDA-06D5-4825-A8B5-E800172D953C}" type="pres">
      <dgm:prSet presAssocID="{5935E48A-C9D1-40A2-B756-F2AF53BD08F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4E7C969-C0B7-4F3B-958F-A5CACD26F051}" srcId="{67CFC0B8-86A0-4DB1-AC11-A444F6976C08}" destId="{5935E48A-C9D1-40A2-B756-F2AF53BD08FB}" srcOrd="1" destOrd="0" parTransId="{EDE3C8FE-201F-4142-9A24-0FE95CE99375}" sibTransId="{07076ADF-AF7A-4029-96F5-6264A712DA7B}"/>
    <dgm:cxn modelId="{7EBD966B-DC34-4478-B625-406FB379E930}" type="presOf" srcId="{67CFC0B8-86A0-4DB1-AC11-A444F6976C08}" destId="{379238C7-54D0-431A-A8B0-F3444823F088}" srcOrd="0" destOrd="0" presId="urn:microsoft.com/office/officeart/2018/2/layout/IconVerticalSolidList"/>
    <dgm:cxn modelId="{746A5077-4AB5-433D-B385-0BD5AAF06465}" type="presOf" srcId="{6696FA28-EFE8-4B1E-867E-8211117F0D9C}" destId="{F1B2B2D2-6C6E-4338-9A2C-D38774E7E56F}" srcOrd="0" destOrd="0" presId="urn:microsoft.com/office/officeart/2018/2/layout/IconVerticalSolidList"/>
    <dgm:cxn modelId="{043675C2-6F39-4CFD-9971-3CB3055AE1B9}" type="presOf" srcId="{5935E48A-C9D1-40A2-B756-F2AF53BD08FB}" destId="{CD35FDDA-06D5-4825-A8B5-E800172D953C}" srcOrd="0" destOrd="0" presId="urn:microsoft.com/office/officeart/2018/2/layout/IconVerticalSolidList"/>
    <dgm:cxn modelId="{6A4FC6CB-CD81-4C8D-B5E3-5F5F86CAB49A}" srcId="{67CFC0B8-86A0-4DB1-AC11-A444F6976C08}" destId="{6696FA28-EFE8-4B1E-867E-8211117F0D9C}" srcOrd="0" destOrd="0" parTransId="{FC99C638-1226-406A-9921-7B5E76D00ECB}" sibTransId="{2621B106-46AF-4387-A334-93B40D02FBD3}"/>
    <dgm:cxn modelId="{AD7A77ED-6F8B-4D00-8656-24CDEC462561}" type="presParOf" srcId="{379238C7-54D0-431A-A8B0-F3444823F088}" destId="{41D8953D-303A-4D8F-95E3-C81DE7606BC9}" srcOrd="0" destOrd="0" presId="urn:microsoft.com/office/officeart/2018/2/layout/IconVerticalSolidList"/>
    <dgm:cxn modelId="{3F288130-8563-4BA7-B9A8-F51E8EFBC70F}" type="presParOf" srcId="{41D8953D-303A-4D8F-95E3-C81DE7606BC9}" destId="{799D0B62-2C8E-4E62-BBE5-DF88D04CADD5}" srcOrd="0" destOrd="0" presId="urn:microsoft.com/office/officeart/2018/2/layout/IconVerticalSolidList"/>
    <dgm:cxn modelId="{AAD924BF-17E2-48A7-A9F9-597C2D33E941}" type="presParOf" srcId="{41D8953D-303A-4D8F-95E3-C81DE7606BC9}" destId="{BC8FC2A6-A57E-48D3-BAFD-CE0B4F9107B9}" srcOrd="1" destOrd="0" presId="urn:microsoft.com/office/officeart/2018/2/layout/IconVerticalSolidList"/>
    <dgm:cxn modelId="{F4AC92C1-660A-4BD9-BD19-4342ED4F419E}" type="presParOf" srcId="{41D8953D-303A-4D8F-95E3-C81DE7606BC9}" destId="{15E98410-E460-45FA-B156-66A69ED49840}" srcOrd="2" destOrd="0" presId="urn:microsoft.com/office/officeart/2018/2/layout/IconVerticalSolidList"/>
    <dgm:cxn modelId="{662CA57C-A0AD-4AF8-A42C-CACE239FE493}" type="presParOf" srcId="{41D8953D-303A-4D8F-95E3-C81DE7606BC9}" destId="{F1B2B2D2-6C6E-4338-9A2C-D38774E7E56F}" srcOrd="3" destOrd="0" presId="urn:microsoft.com/office/officeart/2018/2/layout/IconVerticalSolidList"/>
    <dgm:cxn modelId="{AB23BFE0-E327-4FEB-837C-6288080094DB}" type="presParOf" srcId="{379238C7-54D0-431A-A8B0-F3444823F088}" destId="{B6DA765B-FE01-4823-B103-3A9C22FC616B}" srcOrd="1" destOrd="0" presId="urn:microsoft.com/office/officeart/2018/2/layout/IconVerticalSolidList"/>
    <dgm:cxn modelId="{6847FE14-0023-44F2-8C3B-4F517967ED79}" type="presParOf" srcId="{379238C7-54D0-431A-A8B0-F3444823F088}" destId="{D23ACD68-36A6-4C94-B5F7-CDC64D989632}" srcOrd="2" destOrd="0" presId="urn:microsoft.com/office/officeart/2018/2/layout/IconVerticalSolidList"/>
    <dgm:cxn modelId="{96293D05-0CFF-40C2-BF1D-12112C66A9B9}" type="presParOf" srcId="{D23ACD68-36A6-4C94-B5F7-CDC64D989632}" destId="{B2049C8D-169F-4B01-A5B4-386BCA8A382B}" srcOrd="0" destOrd="0" presId="urn:microsoft.com/office/officeart/2018/2/layout/IconVerticalSolidList"/>
    <dgm:cxn modelId="{CEB59113-C6EF-4B43-9D3E-4CBCF7E412D4}" type="presParOf" srcId="{D23ACD68-36A6-4C94-B5F7-CDC64D989632}" destId="{8A5FAD8E-FADD-476D-BEB0-61EDEAB58AAB}" srcOrd="1" destOrd="0" presId="urn:microsoft.com/office/officeart/2018/2/layout/IconVerticalSolidList"/>
    <dgm:cxn modelId="{E4DC7F2D-6D11-4AFA-9382-ED572CE57A21}" type="presParOf" srcId="{D23ACD68-36A6-4C94-B5F7-CDC64D989632}" destId="{FD4D2635-7C02-4735-BC97-2F60CCA6E0D7}" srcOrd="2" destOrd="0" presId="urn:microsoft.com/office/officeart/2018/2/layout/IconVerticalSolidList"/>
    <dgm:cxn modelId="{FE9E4F80-5C42-4E93-91D1-B7A6347D6217}" type="presParOf" srcId="{D23ACD68-36A6-4C94-B5F7-CDC64D989632}" destId="{CD35FDDA-06D5-4825-A8B5-E800172D953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D0B62-2C8E-4E62-BBE5-DF88D04CADD5}">
      <dsp:nvSpPr>
        <dsp:cNvPr id="0" name=""/>
        <dsp:cNvSpPr/>
      </dsp:nvSpPr>
      <dsp:spPr>
        <a:xfrm>
          <a:off x="0" y="707092"/>
          <a:ext cx="9634011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FC2A6-A57E-48D3-BAFD-CE0B4F9107B9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2B2D2-6C6E-4338-9A2C-D38774E7E56F}">
      <dsp:nvSpPr>
        <dsp:cNvPr id="0" name=""/>
        <dsp:cNvSpPr/>
      </dsp:nvSpPr>
      <dsp:spPr>
        <a:xfrm>
          <a:off x="1507738" y="707092"/>
          <a:ext cx="8126272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Provide rates for meals or hourly labour that are competitive and in line with local market norms.</a:t>
          </a:r>
        </a:p>
      </dsp:txBody>
      <dsp:txXfrm>
        <a:off x="1507738" y="707092"/>
        <a:ext cx="8126272" cy="1305401"/>
      </dsp:txXfrm>
    </dsp:sp>
    <dsp:sp modelId="{B2049C8D-169F-4B01-A5B4-386BCA8A382B}">
      <dsp:nvSpPr>
        <dsp:cNvPr id="0" name=""/>
        <dsp:cNvSpPr/>
      </dsp:nvSpPr>
      <dsp:spPr>
        <a:xfrm>
          <a:off x="0" y="2338844"/>
          <a:ext cx="9634011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FAD8E-FADD-476D-BEB0-61EDEAB58AAB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5FDDA-06D5-4825-A8B5-E800172D953C}">
      <dsp:nvSpPr>
        <dsp:cNvPr id="0" name=""/>
        <dsp:cNvSpPr/>
      </dsp:nvSpPr>
      <dsp:spPr>
        <a:xfrm>
          <a:off x="1507738" y="2338844"/>
          <a:ext cx="8126272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Think about providing chefs with performance-based rewards based on order volume and customer feedback.</a:t>
          </a:r>
        </a:p>
      </dsp:txBody>
      <dsp:txXfrm>
        <a:off x="1507738" y="2338844"/>
        <a:ext cx="8126272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0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6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9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0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2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2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8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7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4/7/2024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03" r:id="rId6"/>
    <p:sldLayoutId id="2147483699" r:id="rId7"/>
    <p:sldLayoutId id="2147483700" r:id="rId8"/>
    <p:sldLayoutId id="2147483701" r:id="rId9"/>
    <p:sldLayoutId id="2147483702" r:id="rId10"/>
    <p:sldLayoutId id="214748370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3" name="Rectangle 1122">
            <a:extLst>
              <a:ext uri="{FF2B5EF4-FFF2-40B4-BE49-F238E27FC236}">
                <a16:creationId xmlns:a16="http://schemas.microsoft.com/office/drawing/2014/main" id="{2E702296-C979-4148-99DB-E5913F81F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5" name="Rectangle 1124">
            <a:extLst>
              <a:ext uri="{FF2B5EF4-FFF2-40B4-BE49-F238E27FC236}">
                <a16:creationId xmlns:a16="http://schemas.microsoft.com/office/drawing/2014/main" id="{DFB9CCDF-95BC-4776-B56C-53F4A61BE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67418" y="1372708"/>
            <a:ext cx="5861210" cy="4221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8643E-9F39-9572-E3AB-6116935C6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5046" y="1866901"/>
            <a:ext cx="4568582" cy="2096412"/>
          </a:xfrm>
        </p:spPr>
        <p:txBody>
          <a:bodyPr anchor="b">
            <a:normAutofit/>
          </a:bodyPr>
          <a:lstStyle/>
          <a:p>
            <a:r>
              <a:rPr lang="en-US" sz="4400" b="1"/>
              <a:t>Tiffin Delights</a:t>
            </a: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4CD36-C02A-0AAB-6ABE-00F21F9AF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5046" y="3963313"/>
            <a:ext cx="4638612" cy="1278051"/>
          </a:xfrm>
        </p:spPr>
        <p:txBody>
          <a:bodyPr anchor="t">
            <a:normAutofit/>
          </a:bodyPr>
          <a:lstStyle/>
          <a:p>
            <a:br>
              <a:rPr lang="en-US" b="1" i="0" dirty="0">
                <a:effectLst/>
                <a:highlight>
                  <a:srgbClr val="FFFFFF"/>
                </a:highlight>
                <a:latin typeface="Söhne"/>
              </a:rPr>
            </a:br>
            <a:r>
              <a:rPr lang="en-US" sz="2000" b="1" i="0" dirty="0">
                <a:effectLst/>
                <a:highlight>
                  <a:srgbClr val="FFFFFF"/>
                </a:highlight>
                <a:latin typeface="Söhne"/>
              </a:rPr>
              <a:t>HR Implementation Plan</a:t>
            </a:r>
            <a:endParaRPr lang="en-US" sz="2000" dirty="0"/>
          </a:p>
        </p:txBody>
      </p:sp>
      <p:pic>
        <p:nvPicPr>
          <p:cNvPr id="4" name="Picture 3" descr="A splash of colors on a white surface">
            <a:extLst>
              <a:ext uri="{FF2B5EF4-FFF2-40B4-BE49-F238E27FC236}">
                <a16:creationId xmlns:a16="http://schemas.microsoft.com/office/drawing/2014/main" id="{137C36DC-DB0A-1F41-5D27-DFC45A21F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" r="40505" b="3"/>
          <a:stretch/>
        </p:blipFill>
        <p:spPr>
          <a:xfrm>
            <a:off x="20" y="1374028"/>
            <a:ext cx="3223404" cy="4220264"/>
          </a:xfrm>
          <a:prstGeom prst="rect">
            <a:avLst/>
          </a:prstGeom>
        </p:spPr>
      </p:pic>
      <p:pic>
        <p:nvPicPr>
          <p:cNvPr id="1026" name="Picture 2" descr="A basket full of vegetables and fruits&#10;&#10;Description automatically generated">
            <a:extLst>
              <a:ext uri="{FF2B5EF4-FFF2-40B4-BE49-F238E27FC236}">
                <a16:creationId xmlns:a16="http://schemas.microsoft.com/office/drawing/2014/main" id="{787A1BBF-B92E-8584-1408-22B934315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8" r="27918" b="-1"/>
          <a:stretch/>
        </p:blipFill>
        <p:spPr bwMode="auto">
          <a:xfrm>
            <a:off x="8968576" y="1374028"/>
            <a:ext cx="3223424" cy="42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2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5B123-A3A4-774C-964D-552A5AB5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0" y="696226"/>
            <a:ext cx="8675712" cy="981892"/>
          </a:xfrm>
        </p:spPr>
        <p:txBody>
          <a:bodyPr>
            <a:normAutofit/>
          </a:bodyPr>
          <a:lstStyle/>
          <a:p>
            <a:r>
              <a:rPr lang="en-US" b="1" i="0" dirty="0">
                <a:effectLst/>
                <a:highlight>
                  <a:srgbClr val="FFFFFF"/>
                </a:highlight>
                <a:latin typeface="Söhne"/>
              </a:rPr>
              <a:t>Skills Needed: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D2483B-7210-454A-B168-51DA3C161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15" name="Freeform 57">
              <a:extLst>
                <a:ext uri="{FF2B5EF4-FFF2-40B4-BE49-F238E27FC236}">
                  <a16:creationId xmlns:a16="http://schemas.microsoft.com/office/drawing/2014/main" id="{F1142EB5-2791-4EAD-B4A2-43BECFBC5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" name="Freeform 113">
            <a:extLst>
              <a:ext uri="{FF2B5EF4-FFF2-40B4-BE49-F238E27FC236}">
                <a16:creationId xmlns:a16="http://schemas.microsoft.com/office/drawing/2014/main" id="{B1A3BF1A-EF96-468A-B04F-AFDF6621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CE77903-DF3E-1447-151F-EC730A968E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86357" y="2342775"/>
            <a:ext cx="5009643" cy="3197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1700" dirty="0">
                <a:latin typeface="Arial" panose="020B0604020202020204" pitchFamily="34" charset="0"/>
              </a:rPr>
              <a:t>C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ooking techniques that emphasize health and nutrition. </a:t>
            </a:r>
          </a:p>
          <a:p>
            <a:pPr eaLnBrk="0" fontAlgn="base" hangingPunct="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Time management for prompt delivery and preparation of meals.</a:t>
            </a:r>
          </a:p>
          <a:p>
            <a:pPr eaLnBrk="0" fontAlgn="base" hangingPunct="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Managing orders, finances, and customer service through fundamental business management.</a:t>
            </a:r>
            <a:b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C1582F5-FF93-46BF-A92F-D4490D6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59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 descr="Tray of takeaway coffees">
            <a:extLst>
              <a:ext uri="{FF2B5EF4-FFF2-40B4-BE49-F238E27FC236}">
                <a16:creationId xmlns:a16="http://schemas.microsoft.com/office/drawing/2014/main" id="{8F0F9A36-E888-93A1-A8DE-E5D709EF7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0" r="6760" b="-1"/>
          <a:stretch/>
        </p:blipFill>
        <p:spPr>
          <a:xfrm>
            <a:off x="6586071" y="1879643"/>
            <a:ext cx="5613519" cy="41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5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08570-1694-9010-4565-F602733E8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498507"/>
            <a:ext cx="5975133" cy="1372823"/>
          </a:xfrm>
        </p:spPr>
        <p:txBody>
          <a:bodyPr>
            <a:normAutofit/>
          </a:bodyPr>
          <a:lstStyle/>
          <a:p>
            <a:r>
              <a:rPr lang="en-US" b="1" i="0">
                <a:effectLst/>
                <a:highlight>
                  <a:srgbClr val="FFFFFF"/>
                </a:highlight>
                <a:latin typeface="Söhne"/>
              </a:rPr>
              <a:t>Recruitment: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33EEB-F862-BEAD-C2CB-EFEEBE2D1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12" y="1871330"/>
            <a:ext cx="5849587" cy="4415170"/>
          </a:xfrm>
        </p:spPr>
        <p:txBody>
          <a:bodyPr>
            <a:normAutofit/>
          </a:bodyPr>
          <a:lstStyle/>
          <a:p>
            <a:r>
              <a:rPr lang="en-US" dirty="0"/>
              <a:t>Use social media, local ads, and culinary schools to find part-time cooks or students.</a:t>
            </a:r>
          </a:p>
          <a:p>
            <a:r>
              <a:rPr lang="en-US" dirty="0"/>
              <a:t>Interview candidates with a focus on their ability to cook, dependability, and adherence to sanitary regulations.</a:t>
            </a:r>
          </a:p>
          <a:p>
            <a:r>
              <a:rPr lang="en-US" b="0" i="0" dirty="0">
                <a:effectLst/>
                <a:highlight>
                  <a:srgbClr val="FFFFFF"/>
                </a:highlight>
                <a:latin typeface="Söhne"/>
              </a:rPr>
              <a:t>Train a backup cook who can manage meal preparation and delivery during your absence.</a:t>
            </a:r>
          </a:p>
          <a:p>
            <a:endParaRPr 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D435E13-4F33-4353-A24E-D37F37852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08178" y="0"/>
            <a:ext cx="1224388" cy="6837797"/>
            <a:chOff x="9008178" y="0"/>
            <a:chExt cx="1224388" cy="6837797"/>
          </a:xfrm>
        </p:grpSpPr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0158" y="468628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55276" y="40282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9037" y="419961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16499" y="435812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79206" y="249280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53994" y="428732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5556" y="59151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8383" y="109223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3280" y="3436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03982" y="91252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7429" y="455675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7930" y="455392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4509" y="463031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6204" y="256097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91853" y="4026140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3111" y="27346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9397" y="3991431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8867" y="292960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5630" y="3622851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6201" y="565868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8780" y="5608502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2527" y="6008427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1305" y="602034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400" y="671012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57813" y="624430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8056" y="16494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7494" y="2534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1061" y="595947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69636" y="6734906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5171" y="542332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112023" y="619009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9177" y="643952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54656" y="665688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06387" y="603593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7942" y="581060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22395" y="55760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28994" y="631108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2551" y="65615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1197" y="604969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08142" y="554256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1887" y="637657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0933" y="58403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3918" y="136318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68252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47500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5571" y="117993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6574" y="89255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9251" y="134753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9134" y="106529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68213" y="50945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5118" y="72317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3158" y="2161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6772" y="5263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01716" y="112147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9564" y="132083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38877" y="111360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55163" y="75501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37166" y="80844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7996" y="7012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8876" y="48655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82585" y="66468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2103" y="54289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0868" y="647494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6323" y="3789134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01748" y="481869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7343" y="287384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05212" y="136278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2577" y="25941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82239" y="484492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15164" y="286648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86842" y="4423779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5923" y="26880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4193" y="585392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8440" y="511852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08610" y="522492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9191" y="496335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51948" y="216328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1489" y="428993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9672" y="191545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56864" y="387724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3446" y="161572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83886" y="15971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4584" y="520211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238710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21314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6200" y="494673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54033" y="272721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14286" y="516906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29703" y="1632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3734" y="215390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5519" y="234556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56115" y="1931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73164" y="162440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38108" y="269324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7042" y="504929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39676" y="530289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91555" y="232678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73558" y="238021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64388" y="164189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6792" y="1980827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4146" y="529628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89090" y="293856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8969" y="183118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4612" y="26774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4508" y="93807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53">
              <a:extLst>
                <a:ext uri="{FF2B5EF4-FFF2-40B4-BE49-F238E27FC236}">
                  <a16:creationId xmlns:a16="http://schemas.microsoft.com/office/drawing/2014/main" id="{3153AA8F-BF95-4135-98A9-71FD20DD5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40577" y="565264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5">
              <a:extLst>
                <a:ext uri="{FF2B5EF4-FFF2-40B4-BE49-F238E27FC236}">
                  <a16:creationId xmlns:a16="http://schemas.microsoft.com/office/drawing/2014/main" id="{D279C500-6A73-497D-9B5A-E2F33AD1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6792" y="183975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 descr="A chopping board with spices on top">
            <a:extLst>
              <a:ext uri="{FF2B5EF4-FFF2-40B4-BE49-F238E27FC236}">
                <a16:creationId xmlns:a16="http://schemas.microsoft.com/office/drawing/2014/main" id="{41E62D41-E861-024F-28F8-638873A797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1631" r="20616" b="1"/>
          <a:stretch/>
        </p:blipFill>
        <p:spPr>
          <a:xfrm>
            <a:off x="7837395" y="1323722"/>
            <a:ext cx="3398715" cy="420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9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04B5-6640-6518-B099-3454FAFE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Compensation: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C718BC-70D8-34C0-F62E-81BA9E4C18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9848" y="1874520"/>
          <a:ext cx="963401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50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3" y="5267"/>
            <a:ext cx="6635041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E64CBC-695F-F629-8A2A-327528EE4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32" y="571500"/>
            <a:ext cx="5110909" cy="169196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highlight>
                  <a:srgbClr val="FFFFFF"/>
                </a:highlight>
                <a:latin typeface="Söhne"/>
              </a:rPr>
              <a:t>J</a:t>
            </a:r>
            <a:r>
              <a:rPr lang="en-US" b="1" i="0" dirty="0">
                <a:effectLst/>
                <a:highlight>
                  <a:srgbClr val="FFFFFF"/>
                </a:highlight>
                <a:latin typeface="Söhne"/>
              </a:rPr>
              <a:t>ob Descriptions: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5509A-3375-3F76-8575-3CE6E4783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415379"/>
            <a:ext cx="4539129" cy="3699747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00" dirty="0"/>
              <a:t>Cook: Make meals at home by following recipe instructions and serving guidelines. Make sure that hygienic procedures and food safety regulations are followed. Organize the supplies and inventory in the kitchen.</a:t>
            </a:r>
          </a:p>
          <a:p>
            <a:pPr>
              <a:lnSpc>
                <a:spcPct val="140000"/>
              </a:lnSpc>
            </a:pPr>
            <a:r>
              <a:rPr lang="en-US" sz="1400" dirty="0"/>
              <a:t>Delivery staff: Make sure that consumers receive their tiffin meals in a timely and sanitary manner. If necessary, handle monetary transactions and interact with consumers in a polite and appropriate manner.</a:t>
            </a:r>
          </a:p>
        </p:txBody>
      </p:sp>
      <p:pic>
        <p:nvPicPr>
          <p:cNvPr id="5" name="Picture 4" descr="Fruits and vegetables in bags">
            <a:extLst>
              <a:ext uri="{FF2B5EF4-FFF2-40B4-BE49-F238E27FC236}">
                <a16:creationId xmlns:a16="http://schemas.microsoft.com/office/drawing/2014/main" id="{A3EA0E1F-2AA7-F14F-685E-28C7DABBD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8" r="9105"/>
          <a:stretch/>
        </p:blipFill>
        <p:spPr>
          <a:xfrm>
            <a:off x="6645834" y="1"/>
            <a:ext cx="5546166" cy="686619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389B237-4CAB-4403-A95C-C04D71F4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45458" y="-31769"/>
            <a:ext cx="510538" cy="6804779"/>
            <a:chOff x="11445458" y="-31769"/>
            <a:chExt cx="510538" cy="6804779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3">
              <a:extLst>
                <a:ext uri="{FF2B5EF4-FFF2-40B4-BE49-F238E27FC236}">
                  <a16:creationId xmlns:a16="http://schemas.microsoft.com/office/drawing/2014/main" id="{0E53B701-E5D9-4269-97AD-69F3087D2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1">
              <a:extLst>
                <a:ext uri="{FF2B5EF4-FFF2-40B4-BE49-F238E27FC236}">
                  <a16:creationId xmlns:a16="http://schemas.microsoft.com/office/drawing/2014/main" id="{53F3EB0D-ADA8-4F65-9811-0A990FE6B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3">
              <a:extLst>
                <a:ext uri="{FF2B5EF4-FFF2-40B4-BE49-F238E27FC236}">
                  <a16:creationId xmlns:a16="http://schemas.microsoft.com/office/drawing/2014/main" id="{7FC10137-17E1-4C6D-B7A2-CD86B7C1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id="{983715DD-6794-4B57-8585-E0EFF671E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6B8B9805-E14F-4943-B15E-48460BFD6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6">
              <a:extLst>
                <a:ext uri="{FF2B5EF4-FFF2-40B4-BE49-F238E27FC236}">
                  <a16:creationId xmlns:a16="http://schemas.microsoft.com/office/drawing/2014/main" id="{112C42C6-34DE-404D-B18A-8E94E76A3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7">
              <a:extLst>
                <a:ext uri="{FF2B5EF4-FFF2-40B4-BE49-F238E27FC236}">
                  <a16:creationId xmlns:a16="http://schemas.microsoft.com/office/drawing/2014/main" id="{105114E3-B528-44FB-AD64-31F7940A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9">
              <a:extLst>
                <a:ext uri="{FF2B5EF4-FFF2-40B4-BE49-F238E27FC236}">
                  <a16:creationId xmlns:a16="http://schemas.microsoft.com/office/drawing/2014/main" id="{66162961-2E66-4F1D-AD08-A09C28C5E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0">
              <a:extLst>
                <a:ext uri="{FF2B5EF4-FFF2-40B4-BE49-F238E27FC236}">
                  <a16:creationId xmlns:a16="http://schemas.microsoft.com/office/drawing/2014/main" id="{7DF10D80-7F03-41B7-BF83-7086CFB70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1">
              <a:extLst>
                <a:ext uri="{FF2B5EF4-FFF2-40B4-BE49-F238E27FC236}">
                  <a16:creationId xmlns:a16="http://schemas.microsoft.com/office/drawing/2014/main" id="{60E5BEF8-88A7-4088-8382-FC596B16B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1">
              <a:extLst>
                <a:ext uri="{FF2B5EF4-FFF2-40B4-BE49-F238E27FC236}">
                  <a16:creationId xmlns:a16="http://schemas.microsoft.com/office/drawing/2014/main" id="{884943FC-F8F5-47A2-8C6C-AD8385B0F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2">
              <a:extLst>
                <a:ext uri="{FF2B5EF4-FFF2-40B4-BE49-F238E27FC236}">
                  <a16:creationId xmlns:a16="http://schemas.microsoft.com/office/drawing/2014/main" id="{FBD1CFD7-B550-428B-99C5-E70AE1117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3">
              <a:extLst>
                <a:ext uri="{FF2B5EF4-FFF2-40B4-BE49-F238E27FC236}">
                  <a16:creationId xmlns:a16="http://schemas.microsoft.com/office/drawing/2014/main" id="{86464553-DBB1-4FDD-A906-723DE0BFA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9">
              <a:extLst>
                <a:ext uri="{FF2B5EF4-FFF2-40B4-BE49-F238E27FC236}">
                  <a16:creationId xmlns:a16="http://schemas.microsoft.com/office/drawing/2014/main" id="{363F6E9F-7E05-4464-BE66-BB27B4589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0">
              <a:extLst>
                <a:ext uri="{FF2B5EF4-FFF2-40B4-BE49-F238E27FC236}">
                  <a16:creationId xmlns:a16="http://schemas.microsoft.com/office/drawing/2014/main" id="{CE4367E1-2C4E-4A0B-A9E2-2DC3B3BCD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5">
              <a:extLst>
                <a:ext uri="{FF2B5EF4-FFF2-40B4-BE49-F238E27FC236}">
                  <a16:creationId xmlns:a16="http://schemas.microsoft.com/office/drawing/2014/main" id="{EE215DA3-ED82-4F29-9835-DD3B5ADD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873A13E-F493-4022-9CDB-49676747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31ED96D-0634-4E7F-BE08-A8ACAA0A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D43F1416-268F-487F-ABB4-1C62E6C68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E5E99890-1E26-4DDC-8F50-128C4875B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66093C3-5DCC-4A45-897C-F2C5CA94A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E5879CC9-6134-4E28-8170-9DD4240C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52B9234F-7351-4670-9340-3ABC48A30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3F67C8B5-D925-449D-BCA7-75173055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52175DC6-FE35-414D-B1FC-53870E0F6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8AAA7A16-3076-4557-9DC3-297D83248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62AFF181-4F3A-40CE-BC79-BD8D97E0C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E9EE8F9C-63EF-41F7-90AC-95F09336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F99D5EE6-2CC4-4A54-9A07-4734713E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DC83D62C-4898-4734-893F-7FE7A2D70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EFA4198B-E065-405F-84E4-B0220DCEF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F6D1AC12-FB95-4593-BF80-DABEDD4E3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6">
              <a:extLst>
                <a:ext uri="{FF2B5EF4-FFF2-40B4-BE49-F238E27FC236}">
                  <a16:creationId xmlns:a16="http://schemas.microsoft.com/office/drawing/2014/main" id="{9F41615F-3978-4890-992E-1D44D0D91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293C0AD6-F904-4337-8CAB-2FF649834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8">
              <a:extLst>
                <a:ext uri="{FF2B5EF4-FFF2-40B4-BE49-F238E27FC236}">
                  <a16:creationId xmlns:a16="http://schemas.microsoft.com/office/drawing/2014/main" id="{E68410D4-6ED4-4651-8543-78B0AB57A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1">
              <a:extLst>
                <a:ext uri="{FF2B5EF4-FFF2-40B4-BE49-F238E27FC236}">
                  <a16:creationId xmlns:a16="http://schemas.microsoft.com/office/drawing/2014/main" id="{6CC97770-31D6-46F7-9608-9D96AEF4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2">
              <a:extLst>
                <a:ext uri="{FF2B5EF4-FFF2-40B4-BE49-F238E27FC236}">
                  <a16:creationId xmlns:a16="http://schemas.microsoft.com/office/drawing/2014/main" id="{1F6A0344-12D8-457F-B2C4-BF6ABC3F9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3">
              <a:extLst>
                <a:ext uri="{FF2B5EF4-FFF2-40B4-BE49-F238E27FC236}">
                  <a16:creationId xmlns:a16="http://schemas.microsoft.com/office/drawing/2014/main" id="{A659A3FC-205E-41C5-90D8-2909635C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5">
              <a:extLst>
                <a:ext uri="{FF2B5EF4-FFF2-40B4-BE49-F238E27FC236}">
                  <a16:creationId xmlns:a16="http://schemas.microsoft.com/office/drawing/2014/main" id="{A337719B-635F-4455-A8E8-6983D9B3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7">
              <a:extLst>
                <a:ext uri="{FF2B5EF4-FFF2-40B4-BE49-F238E27FC236}">
                  <a16:creationId xmlns:a16="http://schemas.microsoft.com/office/drawing/2014/main" id="{665D8F7B-6125-4923-82FD-4541506B6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2576153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202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Avenir Next LT Pro</vt:lpstr>
      <vt:lpstr>Modern Love</vt:lpstr>
      <vt:lpstr>Söhne</vt:lpstr>
      <vt:lpstr>BohemianVTI</vt:lpstr>
      <vt:lpstr>Tiffin Delights</vt:lpstr>
      <vt:lpstr>Skills Needed:</vt:lpstr>
      <vt:lpstr>Recruitment:</vt:lpstr>
      <vt:lpstr>Compensation:</vt:lpstr>
      <vt:lpstr>Job Descriptions: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Tiffin Delights</dc:title>
  <dc:creator>Deepshikha Pal</dc:creator>
  <cp:lastModifiedBy>Deepshikha Pal</cp:lastModifiedBy>
  <cp:revision>1</cp:revision>
  <dcterms:created xsi:type="dcterms:W3CDTF">2024-04-08T06:16:45Z</dcterms:created>
  <dcterms:modified xsi:type="dcterms:W3CDTF">2024-04-08T06:31:14Z</dcterms:modified>
</cp:coreProperties>
</file>